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46" d="100"/>
          <a:sy n="46" d="100"/>
        </p:scale>
        <p:origin x="44"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C8E51C-93D2-4143-97A9-874B6E60F3F4}"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54DB3-68D3-4F41-B687-ACB861187F3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32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8E51C-93D2-4143-97A9-874B6E60F3F4}"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54DB3-68D3-4F41-B687-ACB861187F3E}" type="slidenum">
              <a:rPr lang="en-US" smtClean="0"/>
              <a:t>‹#›</a:t>
            </a:fld>
            <a:endParaRPr lang="en-US"/>
          </a:p>
        </p:txBody>
      </p:sp>
    </p:spTree>
    <p:extLst>
      <p:ext uri="{BB962C8B-B14F-4D97-AF65-F5344CB8AC3E}">
        <p14:creationId xmlns:p14="http://schemas.microsoft.com/office/powerpoint/2010/main" val="33629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8E51C-93D2-4143-97A9-874B6E60F3F4}"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54DB3-68D3-4F41-B687-ACB861187F3E}" type="slidenum">
              <a:rPr lang="en-US" smtClean="0"/>
              <a:t>‹#›</a:t>
            </a:fld>
            <a:endParaRPr lang="en-US"/>
          </a:p>
        </p:txBody>
      </p:sp>
    </p:spTree>
    <p:extLst>
      <p:ext uri="{BB962C8B-B14F-4D97-AF65-F5344CB8AC3E}">
        <p14:creationId xmlns:p14="http://schemas.microsoft.com/office/powerpoint/2010/main" val="289698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8E51C-93D2-4143-97A9-874B6E60F3F4}"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54DB3-68D3-4F41-B687-ACB861187F3E}" type="slidenum">
              <a:rPr lang="en-US" smtClean="0"/>
              <a:t>‹#›</a:t>
            </a:fld>
            <a:endParaRPr lang="en-US"/>
          </a:p>
        </p:txBody>
      </p:sp>
    </p:spTree>
    <p:extLst>
      <p:ext uri="{BB962C8B-B14F-4D97-AF65-F5344CB8AC3E}">
        <p14:creationId xmlns:p14="http://schemas.microsoft.com/office/powerpoint/2010/main" val="232507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C8E51C-93D2-4143-97A9-874B6E60F3F4}" type="datetimeFigureOut">
              <a:rPr lang="en-US" smtClean="0"/>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54DB3-68D3-4F41-B687-ACB861187F3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79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C8E51C-93D2-4143-97A9-874B6E60F3F4}" type="datetimeFigureOut">
              <a:rPr lang="en-US" smtClean="0"/>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54DB3-68D3-4F41-B687-ACB861187F3E}" type="slidenum">
              <a:rPr lang="en-US" smtClean="0"/>
              <a:t>‹#›</a:t>
            </a:fld>
            <a:endParaRPr lang="en-US"/>
          </a:p>
        </p:txBody>
      </p:sp>
    </p:spTree>
    <p:extLst>
      <p:ext uri="{BB962C8B-B14F-4D97-AF65-F5344CB8AC3E}">
        <p14:creationId xmlns:p14="http://schemas.microsoft.com/office/powerpoint/2010/main" val="204671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C8E51C-93D2-4143-97A9-874B6E60F3F4}" type="datetimeFigureOut">
              <a:rPr lang="en-US" smtClean="0"/>
              <a:t>8/25/2018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54DB3-68D3-4F41-B687-ACB861187F3E}" type="slidenum">
              <a:rPr lang="en-US" smtClean="0"/>
              <a:t>‹#›</a:t>
            </a:fld>
            <a:endParaRPr lang="en-US"/>
          </a:p>
        </p:txBody>
      </p:sp>
    </p:spTree>
    <p:extLst>
      <p:ext uri="{BB962C8B-B14F-4D97-AF65-F5344CB8AC3E}">
        <p14:creationId xmlns:p14="http://schemas.microsoft.com/office/powerpoint/2010/main" val="801404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C8E51C-93D2-4143-97A9-874B6E60F3F4}" type="datetimeFigureOut">
              <a:rPr lang="en-US" smtClean="0"/>
              <a:t>8/25/2018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54DB3-68D3-4F41-B687-ACB861187F3E}" type="slidenum">
              <a:rPr lang="en-US" smtClean="0"/>
              <a:t>‹#›</a:t>
            </a:fld>
            <a:endParaRPr lang="en-US"/>
          </a:p>
        </p:txBody>
      </p:sp>
    </p:spTree>
    <p:extLst>
      <p:ext uri="{BB962C8B-B14F-4D97-AF65-F5344CB8AC3E}">
        <p14:creationId xmlns:p14="http://schemas.microsoft.com/office/powerpoint/2010/main" val="225986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C8E51C-93D2-4143-97A9-874B6E60F3F4}" type="datetimeFigureOut">
              <a:rPr lang="en-US" smtClean="0"/>
              <a:t>8/25/2018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1354DB3-68D3-4F41-B687-ACB861187F3E}" type="slidenum">
              <a:rPr lang="en-US" smtClean="0"/>
              <a:t>‹#›</a:t>
            </a:fld>
            <a:endParaRPr lang="en-US"/>
          </a:p>
        </p:txBody>
      </p:sp>
    </p:spTree>
    <p:extLst>
      <p:ext uri="{BB962C8B-B14F-4D97-AF65-F5344CB8AC3E}">
        <p14:creationId xmlns:p14="http://schemas.microsoft.com/office/powerpoint/2010/main" val="4129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C8E51C-93D2-4143-97A9-874B6E60F3F4}" type="datetimeFigureOut">
              <a:rPr lang="en-US" smtClean="0"/>
              <a:t>8/25/2018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354DB3-68D3-4F41-B687-ACB861187F3E}" type="slidenum">
              <a:rPr lang="en-US" smtClean="0"/>
              <a:t>‹#›</a:t>
            </a:fld>
            <a:endParaRPr lang="en-US"/>
          </a:p>
        </p:txBody>
      </p:sp>
    </p:spTree>
    <p:extLst>
      <p:ext uri="{BB962C8B-B14F-4D97-AF65-F5344CB8AC3E}">
        <p14:creationId xmlns:p14="http://schemas.microsoft.com/office/powerpoint/2010/main" val="282493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C8E51C-93D2-4143-97A9-874B6E60F3F4}" type="datetimeFigureOut">
              <a:rPr lang="en-US" smtClean="0"/>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54DB3-68D3-4F41-B687-ACB861187F3E}" type="slidenum">
              <a:rPr lang="en-US" smtClean="0"/>
              <a:t>‹#›</a:t>
            </a:fld>
            <a:endParaRPr lang="en-US"/>
          </a:p>
        </p:txBody>
      </p:sp>
    </p:spTree>
    <p:extLst>
      <p:ext uri="{BB962C8B-B14F-4D97-AF65-F5344CB8AC3E}">
        <p14:creationId xmlns:p14="http://schemas.microsoft.com/office/powerpoint/2010/main" val="331443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C8E51C-93D2-4143-97A9-874B6E60F3F4}" type="datetimeFigureOut">
              <a:rPr lang="en-US" smtClean="0"/>
              <a:t>8/25/2018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1354DB3-68D3-4F41-B687-ACB861187F3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944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DE47-2567-4986-B7B8-C67E68012A7C}"/>
              </a:ext>
            </a:extLst>
          </p:cNvPr>
          <p:cNvSpPr>
            <a:spLocks noGrp="1"/>
          </p:cNvSpPr>
          <p:nvPr>
            <p:ph type="ctrTitle"/>
          </p:nvPr>
        </p:nvSpPr>
        <p:spPr/>
        <p:txBody>
          <a:bodyPr/>
          <a:lstStyle/>
          <a:p>
            <a:r>
              <a:rPr lang="en-US" dirty="0"/>
              <a:t>Personal Fitness Lesson #4</a:t>
            </a:r>
          </a:p>
        </p:txBody>
      </p:sp>
      <p:sp>
        <p:nvSpPr>
          <p:cNvPr id="3" name="Subtitle 2">
            <a:extLst>
              <a:ext uri="{FF2B5EF4-FFF2-40B4-BE49-F238E27FC236}">
                <a16:creationId xmlns:a16="http://schemas.microsoft.com/office/drawing/2014/main" id="{820C8013-D047-4028-8CF7-FDA68B24D302}"/>
              </a:ext>
            </a:extLst>
          </p:cNvPr>
          <p:cNvSpPr>
            <a:spLocks noGrp="1"/>
          </p:cNvSpPr>
          <p:nvPr>
            <p:ph type="subTitle" idx="1"/>
          </p:nvPr>
        </p:nvSpPr>
        <p:spPr/>
        <p:txBody>
          <a:bodyPr>
            <a:normAutofit/>
          </a:bodyPr>
          <a:lstStyle/>
          <a:p>
            <a:r>
              <a:rPr lang="en-US" sz="4000" dirty="0"/>
              <a:t>Nutrition</a:t>
            </a:r>
          </a:p>
        </p:txBody>
      </p:sp>
    </p:spTree>
    <p:extLst>
      <p:ext uri="{BB962C8B-B14F-4D97-AF65-F5344CB8AC3E}">
        <p14:creationId xmlns:p14="http://schemas.microsoft.com/office/powerpoint/2010/main" val="344551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E139-A21F-45AA-9D05-5884054B1F63}"/>
              </a:ext>
            </a:extLst>
          </p:cNvPr>
          <p:cNvSpPr>
            <a:spLocks noGrp="1"/>
          </p:cNvSpPr>
          <p:nvPr>
            <p:ph type="title"/>
          </p:nvPr>
        </p:nvSpPr>
        <p:spPr/>
        <p:txBody>
          <a:bodyPr>
            <a:normAutofit/>
          </a:bodyPr>
          <a:lstStyle/>
          <a:p>
            <a:r>
              <a:rPr lang="en-US" sz="6000" b="1" dirty="0"/>
              <a:t>What is a calorie?</a:t>
            </a:r>
          </a:p>
        </p:txBody>
      </p:sp>
      <p:sp>
        <p:nvSpPr>
          <p:cNvPr id="3" name="Content Placeholder 2">
            <a:extLst>
              <a:ext uri="{FF2B5EF4-FFF2-40B4-BE49-F238E27FC236}">
                <a16:creationId xmlns:a16="http://schemas.microsoft.com/office/drawing/2014/main" id="{25BE7F7C-4CBC-4BA2-8276-CA929E199A7A}"/>
              </a:ext>
            </a:extLst>
          </p:cNvPr>
          <p:cNvSpPr>
            <a:spLocks noGrp="1"/>
          </p:cNvSpPr>
          <p:nvPr>
            <p:ph idx="1"/>
          </p:nvPr>
        </p:nvSpPr>
        <p:spPr/>
        <p:txBody>
          <a:bodyPr>
            <a:normAutofit/>
          </a:bodyPr>
          <a:lstStyle/>
          <a:p>
            <a:r>
              <a:rPr lang="en-US" sz="3600" dirty="0"/>
              <a:t>A heat unit referring to the energy available in food and the energy used by body activities.</a:t>
            </a:r>
          </a:p>
        </p:txBody>
      </p:sp>
      <p:pic>
        <p:nvPicPr>
          <p:cNvPr id="4" name="Picture 3">
            <a:extLst>
              <a:ext uri="{FF2B5EF4-FFF2-40B4-BE49-F238E27FC236}">
                <a16:creationId xmlns:a16="http://schemas.microsoft.com/office/drawing/2014/main" id="{5333DEBD-BE93-4912-9D86-997D875A8691}"/>
              </a:ext>
            </a:extLst>
          </p:cNvPr>
          <p:cNvPicPr>
            <a:picLocks noChangeAspect="1"/>
          </p:cNvPicPr>
          <p:nvPr/>
        </p:nvPicPr>
        <p:blipFill>
          <a:blip r:embed="rId2"/>
          <a:stretch>
            <a:fillRect/>
          </a:stretch>
        </p:blipFill>
        <p:spPr>
          <a:xfrm>
            <a:off x="4858616" y="2907289"/>
            <a:ext cx="5354956" cy="2677478"/>
          </a:xfrm>
          <a:prstGeom prst="rect">
            <a:avLst/>
          </a:prstGeom>
        </p:spPr>
      </p:pic>
    </p:spTree>
    <p:extLst>
      <p:ext uri="{BB962C8B-B14F-4D97-AF65-F5344CB8AC3E}">
        <p14:creationId xmlns:p14="http://schemas.microsoft.com/office/powerpoint/2010/main" val="372694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6357EA9-05FA-4B76-ACF5-AE8310E5C972}"/>
              </a:ext>
            </a:extLst>
          </p:cNvPr>
          <p:cNvPicPr>
            <a:picLocks noGrp="1" noChangeAspect="1"/>
          </p:cNvPicPr>
          <p:nvPr>
            <p:ph idx="1"/>
          </p:nvPr>
        </p:nvPicPr>
        <p:blipFill>
          <a:blip r:embed="rId2"/>
          <a:stretch>
            <a:fillRect/>
          </a:stretch>
        </p:blipFill>
        <p:spPr>
          <a:xfrm>
            <a:off x="633999" y="1075625"/>
            <a:ext cx="6275667" cy="4706750"/>
          </a:xfrm>
          <a:prstGeom prst="rect">
            <a:avLst/>
          </a:prstGeom>
        </p:spPr>
      </p:pic>
      <p:sp>
        <p:nvSpPr>
          <p:cNvPr id="17" name="Rectangle 1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62D01A7-79D0-4624-A336-747361459B78}"/>
              </a:ext>
            </a:extLst>
          </p:cNvPr>
          <p:cNvSpPr>
            <a:spLocks noGrp="1"/>
          </p:cNvSpPr>
          <p:nvPr>
            <p:ph type="title"/>
          </p:nvPr>
        </p:nvSpPr>
        <p:spPr>
          <a:xfrm>
            <a:off x="8096885" y="640080"/>
            <a:ext cx="3659246" cy="3973068"/>
          </a:xfrm>
        </p:spPr>
        <p:txBody>
          <a:bodyPr vert="horz" lIns="91440" tIns="45720" rIns="91440" bIns="45720" rtlCol="0" anchor="b">
            <a:normAutofit/>
          </a:bodyPr>
          <a:lstStyle/>
          <a:p>
            <a:br>
              <a:rPr lang="en-US" sz="4400" b="1" dirty="0">
                <a:solidFill>
                  <a:srgbClr val="FFFFFF"/>
                </a:solidFill>
              </a:rPr>
            </a:br>
            <a:r>
              <a:rPr lang="en-US" sz="4400" b="1" dirty="0">
                <a:solidFill>
                  <a:srgbClr val="FFFFFF"/>
                </a:solidFill>
              </a:rPr>
              <a:t>How many calories are stored in 1 lb. of body fat?</a:t>
            </a:r>
          </a:p>
        </p:txBody>
      </p:sp>
      <p:sp>
        <p:nvSpPr>
          <p:cNvPr id="19" name="Rectangle 1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431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DD0C-1E52-442F-A22A-5E363CFE049A}"/>
              </a:ext>
            </a:extLst>
          </p:cNvPr>
          <p:cNvSpPr>
            <a:spLocks noGrp="1"/>
          </p:cNvSpPr>
          <p:nvPr>
            <p:ph type="title"/>
          </p:nvPr>
        </p:nvSpPr>
        <p:spPr/>
        <p:txBody>
          <a:bodyPr>
            <a:normAutofit/>
          </a:bodyPr>
          <a:lstStyle/>
          <a:p>
            <a:r>
              <a:rPr lang="en-US" sz="6000" b="1" dirty="0"/>
              <a:t>Are all calories equal?</a:t>
            </a:r>
          </a:p>
        </p:txBody>
      </p:sp>
      <p:sp>
        <p:nvSpPr>
          <p:cNvPr id="3" name="Content Placeholder 2">
            <a:extLst>
              <a:ext uri="{FF2B5EF4-FFF2-40B4-BE49-F238E27FC236}">
                <a16:creationId xmlns:a16="http://schemas.microsoft.com/office/drawing/2014/main" id="{6F6D8AC7-340F-4294-BD17-D3189DAB9600}"/>
              </a:ext>
            </a:extLst>
          </p:cNvPr>
          <p:cNvSpPr>
            <a:spLocks noGrp="1"/>
          </p:cNvSpPr>
          <p:nvPr>
            <p:ph idx="1"/>
          </p:nvPr>
        </p:nvSpPr>
        <p:spPr/>
        <p:txBody>
          <a:bodyPr/>
          <a:lstStyle/>
          <a:p>
            <a:r>
              <a:rPr lang="en-US" sz="2400" dirty="0"/>
              <a:t>NO!!</a:t>
            </a:r>
          </a:p>
          <a:p>
            <a:pPr lvl="1"/>
            <a:r>
              <a:rPr lang="en-US" sz="2000" dirty="0"/>
              <a:t>All calories may have the same amount of energy (4184 joules)</a:t>
            </a:r>
          </a:p>
          <a:p>
            <a:pPr lvl="1"/>
            <a:r>
              <a:rPr lang="en-US" sz="2000" dirty="0"/>
              <a:t>Different foods go through different biochemical pathways, some of these and inefficient because the calorie ends up being lost as heat.</a:t>
            </a:r>
          </a:p>
          <a:p>
            <a:pPr lvl="1"/>
            <a:r>
              <a:rPr lang="en-US" sz="2000" dirty="0"/>
              <a:t>Different foods and macronutrients (a substance required in relatively large amounts by living organisms, in particular) have a major effect on the hormones and the brain and these control hunger and eating behavior.</a:t>
            </a:r>
          </a:p>
          <a:p>
            <a:pPr lvl="1"/>
            <a:r>
              <a:rPr lang="en-US" sz="2000" dirty="0"/>
              <a:t>The foods we eat can have a HUGE impact on the biological processes that govern when, what and how much we eat!</a:t>
            </a:r>
          </a:p>
          <a:p>
            <a:r>
              <a:rPr lang="en-US" sz="2400" dirty="0"/>
              <a:t>SO.. Not all calories are equal… think cotton candy vs. and apple…</a:t>
            </a:r>
          </a:p>
        </p:txBody>
      </p:sp>
    </p:spTree>
    <p:extLst>
      <p:ext uri="{BB962C8B-B14F-4D97-AF65-F5344CB8AC3E}">
        <p14:creationId xmlns:p14="http://schemas.microsoft.com/office/powerpoint/2010/main" val="369809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55C25D-9FD5-4DAC-8F32-1ACE8F3CCD66}"/>
              </a:ext>
            </a:extLst>
          </p:cNvPr>
          <p:cNvPicPr>
            <a:picLocks noChangeAspect="1"/>
          </p:cNvPicPr>
          <p:nvPr/>
        </p:nvPicPr>
        <p:blipFill>
          <a:blip r:embed="rId2"/>
          <a:stretch>
            <a:fillRect/>
          </a:stretch>
        </p:blipFill>
        <p:spPr>
          <a:xfrm>
            <a:off x="7260870" y="1005841"/>
            <a:ext cx="4631678" cy="4371022"/>
          </a:xfrm>
          <a:prstGeom prst="rect">
            <a:avLst/>
          </a:prstGeom>
        </p:spPr>
      </p:pic>
      <p:pic>
        <p:nvPicPr>
          <p:cNvPr id="4" name="Content Placeholder 3">
            <a:extLst>
              <a:ext uri="{FF2B5EF4-FFF2-40B4-BE49-F238E27FC236}">
                <a16:creationId xmlns:a16="http://schemas.microsoft.com/office/drawing/2014/main" id="{EB9527BE-F284-485A-974E-FC5D2A05F25B}"/>
              </a:ext>
            </a:extLst>
          </p:cNvPr>
          <p:cNvPicPr>
            <a:picLocks noGrp="1" noChangeAspect="1"/>
          </p:cNvPicPr>
          <p:nvPr>
            <p:ph idx="4294967295"/>
          </p:nvPr>
        </p:nvPicPr>
        <p:blipFill>
          <a:blip r:embed="rId3"/>
          <a:stretch>
            <a:fillRect/>
          </a:stretch>
        </p:blipFill>
        <p:spPr>
          <a:xfrm>
            <a:off x="472441" y="2098357"/>
            <a:ext cx="6349970" cy="2089785"/>
          </a:xfrm>
          <a:prstGeom prst="rect">
            <a:avLst/>
          </a:prstGeom>
        </p:spPr>
      </p:pic>
    </p:spTree>
    <p:extLst>
      <p:ext uri="{BB962C8B-B14F-4D97-AF65-F5344CB8AC3E}">
        <p14:creationId xmlns:p14="http://schemas.microsoft.com/office/powerpoint/2010/main" val="273315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56DEA-0291-4503-8683-E4ED8C94DE60}"/>
              </a:ext>
            </a:extLst>
          </p:cNvPr>
          <p:cNvSpPr>
            <a:spLocks noGrp="1"/>
          </p:cNvSpPr>
          <p:nvPr>
            <p:ph type="title"/>
          </p:nvPr>
        </p:nvSpPr>
        <p:spPr>
          <a:xfrm>
            <a:off x="6411685" y="634946"/>
            <a:ext cx="5127171" cy="1450757"/>
          </a:xfrm>
        </p:spPr>
        <p:txBody>
          <a:bodyPr>
            <a:normAutofit/>
          </a:bodyPr>
          <a:lstStyle/>
          <a:p>
            <a:r>
              <a:rPr lang="en-US" b="1"/>
              <a:t>What is energy balance?</a:t>
            </a:r>
          </a:p>
        </p:txBody>
      </p:sp>
      <p:pic>
        <p:nvPicPr>
          <p:cNvPr id="4" name="Picture 3" descr="A picture containing text&#10;&#10;Description generated with very high confidence">
            <a:extLst>
              <a:ext uri="{FF2B5EF4-FFF2-40B4-BE49-F238E27FC236}">
                <a16:creationId xmlns:a16="http://schemas.microsoft.com/office/drawing/2014/main" id="{1CC32CCA-1B83-4DFC-BB6F-29EE6C79A0EB}"/>
              </a:ext>
            </a:extLst>
          </p:cNvPr>
          <p:cNvPicPr>
            <a:picLocks noChangeAspect="1"/>
          </p:cNvPicPr>
          <p:nvPr/>
        </p:nvPicPr>
        <p:blipFill>
          <a:blip r:embed="rId2"/>
          <a:stretch>
            <a:fillRect/>
          </a:stretch>
        </p:blipFill>
        <p:spPr>
          <a:xfrm>
            <a:off x="643192" y="1578975"/>
            <a:ext cx="5451627" cy="3380008"/>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A8E3CA-A499-4FEA-BCB1-3C95B95D335D}"/>
              </a:ext>
            </a:extLst>
          </p:cNvPr>
          <p:cNvSpPr>
            <a:spLocks noGrp="1"/>
          </p:cNvSpPr>
          <p:nvPr>
            <p:ph idx="1"/>
          </p:nvPr>
        </p:nvSpPr>
        <p:spPr>
          <a:xfrm>
            <a:off x="6411684" y="2198914"/>
            <a:ext cx="5127172" cy="3670180"/>
          </a:xfrm>
        </p:spPr>
        <p:txBody>
          <a:bodyPr>
            <a:normAutofit/>
          </a:bodyPr>
          <a:lstStyle/>
          <a:p>
            <a:r>
              <a:rPr lang="en-US" dirty="0"/>
              <a:t>It is the relationship between “energy in” and “energy out”</a:t>
            </a:r>
          </a:p>
          <a:p>
            <a:pPr lvl="1"/>
            <a:r>
              <a:rPr lang="en-US" dirty="0"/>
              <a:t>ENERGY IN</a:t>
            </a:r>
            <a:r>
              <a:rPr lang="en-US" dirty="0">
                <a:sym typeface="Wingdings" panose="05000000000000000000" pitchFamily="2" charset="2"/>
              </a:rPr>
              <a:t> Food calories taken into the body through food and drink</a:t>
            </a:r>
          </a:p>
          <a:p>
            <a:pPr lvl="1"/>
            <a:r>
              <a:rPr lang="en-US" dirty="0">
                <a:sym typeface="Wingdings" panose="05000000000000000000" pitchFamily="2" charset="2"/>
              </a:rPr>
              <a:t>ENERGY OUT calories being used in the body for our daily energy requirements (working out)</a:t>
            </a:r>
            <a:endParaRPr lang="en-US" dirty="0"/>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724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2E3E77-3854-4602-B141-B58F1413C874}"/>
              </a:ext>
            </a:extLst>
          </p:cNvPr>
          <p:cNvSpPr>
            <a:spLocks noGrp="1"/>
          </p:cNvSpPr>
          <p:nvPr>
            <p:ph type="title"/>
          </p:nvPr>
        </p:nvSpPr>
        <p:spPr>
          <a:xfrm>
            <a:off x="4974771" y="634946"/>
            <a:ext cx="6574972" cy="1450757"/>
          </a:xfrm>
        </p:spPr>
        <p:txBody>
          <a:bodyPr>
            <a:normAutofit/>
          </a:bodyPr>
          <a:lstStyle/>
          <a:p>
            <a:r>
              <a:rPr lang="en-US" b="1"/>
              <a:t>When your energy balance is equal</a:t>
            </a:r>
          </a:p>
        </p:txBody>
      </p:sp>
      <p:pic>
        <p:nvPicPr>
          <p:cNvPr id="4" name="Picture 3" descr="A close up of a clock&#10;&#10;Description generated with high confidence">
            <a:extLst>
              <a:ext uri="{FF2B5EF4-FFF2-40B4-BE49-F238E27FC236}">
                <a16:creationId xmlns:a16="http://schemas.microsoft.com/office/drawing/2014/main" id="{EF1D2F84-C16A-4712-89FB-D89E84A820C1}"/>
              </a:ext>
            </a:extLst>
          </p:cNvPr>
          <p:cNvPicPr>
            <a:picLocks noChangeAspect="1"/>
          </p:cNvPicPr>
          <p:nvPr/>
        </p:nvPicPr>
        <p:blipFill>
          <a:blip r:embed="rId2"/>
          <a:stretch>
            <a:fillRect/>
          </a:stretch>
        </p:blipFill>
        <p:spPr>
          <a:xfrm>
            <a:off x="633999" y="1406663"/>
            <a:ext cx="4001315" cy="3781242"/>
          </a:xfrm>
          <a:prstGeom prst="rect">
            <a:avLst/>
          </a:prstGeom>
        </p:spPr>
      </p:pic>
      <p:cxnSp>
        <p:nvCxnSpPr>
          <p:cNvPr id="11" name="Straight Connector 1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6C8099-31EA-4A5B-B0E3-1E956BC91600}"/>
              </a:ext>
            </a:extLst>
          </p:cNvPr>
          <p:cNvSpPr>
            <a:spLocks noGrp="1"/>
          </p:cNvSpPr>
          <p:nvPr>
            <p:ph idx="1"/>
          </p:nvPr>
        </p:nvSpPr>
        <p:spPr>
          <a:xfrm>
            <a:off x="4974769" y="2198914"/>
            <a:ext cx="6574973" cy="3670180"/>
          </a:xfrm>
        </p:spPr>
        <p:txBody>
          <a:bodyPr>
            <a:normAutofit/>
          </a:bodyPr>
          <a:lstStyle/>
          <a:p>
            <a:r>
              <a:rPr lang="en-US" dirty="0"/>
              <a:t>What does that mean??</a:t>
            </a:r>
          </a:p>
          <a:p>
            <a:pPr lvl="1"/>
            <a:r>
              <a:rPr lang="en-US" dirty="0"/>
              <a:t>The amount of calories you eat in a day equals the amount of calories you use (burn) in a day, resulting in a healthy metabolism and aiding in weight control.</a:t>
            </a:r>
          </a:p>
        </p:txBody>
      </p:sp>
      <p:sp>
        <p:nvSpPr>
          <p:cNvPr id="13" name="Rectangle 1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449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17B3251-2F19-4306-9290-C88FBA2971A8}"/>
              </a:ext>
            </a:extLst>
          </p:cNvPr>
          <p:cNvSpPr>
            <a:spLocks noGrp="1"/>
          </p:cNvSpPr>
          <p:nvPr>
            <p:ph type="title"/>
          </p:nvPr>
        </p:nvSpPr>
        <p:spPr>
          <a:xfrm>
            <a:off x="317289" y="1036861"/>
            <a:ext cx="3084844" cy="2103875"/>
          </a:xfrm>
        </p:spPr>
        <p:txBody>
          <a:bodyPr>
            <a:normAutofit/>
          </a:bodyPr>
          <a:lstStyle/>
          <a:p>
            <a:r>
              <a:rPr lang="en-US" sz="3300" b="1" dirty="0">
                <a:solidFill>
                  <a:srgbClr val="FFFFFF"/>
                </a:solidFill>
              </a:rPr>
              <a:t>What does it mean when your energy balance in tipped?</a:t>
            </a:r>
          </a:p>
        </p:txBody>
      </p:sp>
      <p:sp>
        <p:nvSpPr>
          <p:cNvPr id="3" name="Content Placeholder 2">
            <a:extLst>
              <a:ext uri="{FF2B5EF4-FFF2-40B4-BE49-F238E27FC236}">
                <a16:creationId xmlns:a16="http://schemas.microsoft.com/office/drawing/2014/main" id="{5F62CCD1-F794-4655-BABB-71F9B2198D22}"/>
              </a:ext>
            </a:extLst>
          </p:cNvPr>
          <p:cNvSpPr>
            <a:spLocks noGrp="1"/>
          </p:cNvSpPr>
          <p:nvPr>
            <p:ph idx="1"/>
          </p:nvPr>
        </p:nvSpPr>
        <p:spPr>
          <a:xfrm>
            <a:off x="636258" y="3291109"/>
            <a:ext cx="3084844" cy="3335519"/>
          </a:xfrm>
        </p:spPr>
        <p:txBody>
          <a:bodyPr>
            <a:normAutofit/>
          </a:bodyPr>
          <a:lstStyle/>
          <a:p>
            <a:r>
              <a:rPr lang="en-US" sz="2200" dirty="0">
                <a:solidFill>
                  <a:srgbClr val="FFFFFF"/>
                </a:solidFill>
              </a:rPr>
              <a:t>Meaning that you are consuming more than you are using?</a:t>
            </a:r>
          </a:p>
          <a:p>
            <a:pPr lvl="1"/>
            <a:r>
              <a:rPr lang="en-US" dirty="0">
                <a:solidFill>
                  <a:srgbClr val="FFFFFF"/>
                </a:solidFill>
              </a:rPr>
              <a:t>Leads to weight rain and increases the fat that is being stored</a:t>
            </a: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screenshot of a cell phone&#10;&#10;Description generated with very high confidence">
            <a:extLst>
              <a:ext uri="{FF2B5EF4-FFF2-40B4-BE49-F238E27FC236}">
                <a16:creationId xmlns:a16="http://schemas.microsoft.com/office/drawing/2014/main" id="{C8B1F031-849F-4638-B9F0-75718861AA4D}"/>
              </a:ext>
            </a:extLst>
          </p:cNvPr>
          <p:cNvPicPr>
            <a:picLocks noChangeAspect="1"/>
          </p:cNvPicPr>
          <p:nvPr/>
        </p:nvPicPr>
        <p:blipFill rotWithShape="1">
          <a:blip r:embed="rId2"/>
          <a:srcRect b="21777"/>
          <a:stretch/>
        </p:blipFill>
        <p:spPr>
          <a:xfrm>
            <a:off x="4742017" y="1434876"/>
            <a:ext cx="6798082" cy="3988247"/>
          </a:xfrm>
          <a:prstGeom prst="rect">
            <a:avLst/>
          </a:prstGeom>
        </p:spPr>
      </p:pic>
    </p:spTree>
    <p:extLst>
      <p:ext uri="{BB962C8B-B14F-4D97-AF65-F5344CB8AC3E}">
        <p14:creationId xmlns:p14="http://schemas.microsoft.com/office/powerpoint/2010/main" val="305717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15834-041B-4967-8238-704B06D6F94F}"/>
              </a:ext>
            </a:extLst>
          </p:cNvPr>
          <p:cNvSpPr>
            <a:spLocks noGrp="1"/>
          </p:cNvSpPr>
          <p:nvPr>
            <p:ph type="title"/>
          </p:nvPr>
        </p:nvSpPr>
        <p:spPr/>
        <p:txBody>
          <a:bodyPr>
            <a:noAutofit/>
          </a:bodyPr>
          <a:lstStyle/>
          <a:p>
            <a:r>
              <a:rPr lang="en-US" sz="6000" b="1" dirty="0"/>
              <a:t>So do you have to have perfect balance all the time?</a:t>
            </a:r>
          </a:p>
        </p:txBody>
      </p:sp>
      <p:sp>
        <p:nvSpPr>
          <p:cNvPr id="3" name="Content Placeholder 2">
            <a:extLst>
              <a:ext uri="{FF2B5EF4-FFF2-40B4-BE49-F238E27FC236}">
                <a16:creationId xmlns:a16="http://schemas.microsoft.com/office/drawing/2014/main" id="{F239B37D-517F-41A9-B9A2-9131CC046D3D}"/>
              </a:ext>
            </a:extLst>
          </p:cNvPr>
          <p:cNvSpPr>
            <a:spLocks noGrp="1"/>
          </p:cNvSpPr>
          <p:nvPr>
            <p:ph idx="1"/>
          </p:nvPr>
        </p:nvSpPr>
        <p:spPr/>
        <p:txBody>
          <a:bodyPr>
            <a:normAutofit/>
          </a:bodyPr>
          <a:lstStyle/>
          <a:p>
            <a:endParaRPr lang="en-US" sz="2800" dirty="0"/>
          </a:p>
          <a:p>
            <a:r>
              <a:rPr lang="en-US" sz="2800" dirty="0"/>
              <a:t>Your energy in and energy out doesn’t have to be perfectly balanced everyday. There will be days where it is balanced, or tipped in either directions. </a:t>
            </a:r>
          </a:p>
          <a:p>
            <a:pPr lvl="1"/>
            <a:r>
              <a:rPr lang="en-US" sz="2800" dirty="0"/>
              <a:t>It will then end up balancing overtime that will help you maintain your healthy weight.</a:t>
            </a:r>
          </a:p>
        </p:txBody>
      </p:sp>
    </p:spTree>
    <p:extLst>
      <p:ext uri="{BB962C8B-B14F-4D97-AF65-F5344CB8AC3E}">
        <p14:creationId xmlns:p14="http://schemas.microsoft.com/office/powerpoint/2010/main" val="4151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F705-6D5F-473C-B99E-00BA4C9BC780}"/>
              </a:ext>
            </a:extLst>
          </p:cNvPr>
          <p:cNvSpPr>
            <a:spLocks noGrp="1"/>
          </p:cNvSpPr>
          <p:nvPr>
            <p:ph type="title"/>
          </p:nvPr>
        </p:nvSpPr>
        <p:spPr/>
        <p:txBody>
          <a:bodyPr>
            <a:normAutofit/>
          </a:bodyPr>
          <a:lstStyle/>
          <a:p>
            <a:r>
              <a:rPr lang="en-US" sz="6000" b="1" dirty="0"/>
              <a:t>Look at your sodium and sugars…</a:t>
            </a:r>
          </a:p>
        </p:txBody>
      </p:sp>
      <p:sp>
        <p:nvSpPr>
          <p:cNvPr id="3" name="Content Placeholder 2">
            <a:extLst>
              <a:ext uri="{FF2B5EF4-FFF2-40B4-BE49-F238E27FC236}">
                <a16:creationId xmlns:a16="http://schemas.microsoft.com/office/drawing/2014/main" id="{76C4CEA0-996F-4612-A62F-5B8711B9815F}"/>
              </a:ext>
            </a:extLst>
          </p:cNvPr>
          <p:cNvSpPr>
            <a:spLocks noGrp="1"/>
          </p:cNvSpPr>
          <p:nvPr>
            <p:ph idx="1"/>
          </p:nvPr>
        </p:nvSpPr>
        <p:spPr/>
        <p:txBody>
          <a:bodyPr/>
          <a:lstStyle/>
          <a:p>
            <a:r>
              <a:rPr lang="en-US" dirty="0"/>
              <a:t>SODIUM</a:t>
            </a:r>
            <a:r>
              <a:rPr lang="en-US" dirty="0">
                <a:sym typeface="Wingdings" panose="05000000000000000000" pitchFamily="2" charset="2"/>
              </a:rPr>
              <a:t> It is an essential mineral for the human body</a:t>
            </a:r>
          </a:p>
          <a:p>
            <a:pPr lvl="1"/>
            <a:r>
              <a:rPr lang="en-US" dirty="0">
                <a:sym typeface="Wingdings" panose="05000000000000000000" pitchFamily="2" charset="2"/>
              </a:rPr>
              <a:t>Most common form = table salt</a:t>
            </a:r>
          </a:p>
          <a:p>
            <a:pPr lvl="1"/>
            <a:r>
              <a:rPr lang="en-US" dirty="0">
                <a:sym typeface="Wingdings" panose="05000000000000000000" pitchFamily="2" charset="2"/>
              </a:rPr>
              <a:t>Most of the salt that we get are in our processed foods; not what we add in our recipes</a:t>
            </a:r>
            <a:endParaRPr lang="en-US" dirty="0"/>
          </a:p>
          <a:p>
            <a:r>
              <a:rPr lang="en-US" dirty="0"/>
              <a:t>SUGAR</a:t>
            </a:r>
            <a:r>
              <a:rPr lang="en-US" dirty="0">
                <a:sym typeface="Wingdings" panose="05000000000000000000" pitchFamily="2" charset="2"/>
              </a:rPr>
              <a:t> simple, edible, crystalline, carbohydrate.</a:t>
            </a:r>
          </a:p>
          <a:p>
            <a:pPr lvl="1"/>
            <a:r>
              <a:rPr lang="en-US" dirty="0">
                <a:sym typeface="Wingdings" panose="05000000000000000000" pitchFamily="2" charset="2"/>
              </a:rPr>
              <a:t>Main types =sucrose, lactose and fructose</a:t>
            </a:r>
          </a:p>
          <a:p>
            <a:pPr lvl="1"/>
            <a:r>
              <a:rPr lang="en-US" dirty="0">
                <a:sym typeface="Wingdings" panose="05000000000000000000" pitchFamily="2" charset="2"/>
              </a:rPr>
              <a:t>Many foods are already processed with these sugars as well which is a concern</a:t>
            </a:r>
            <a:endParaRPr lang="en-US" dirty="0"/>
          </a:p>
        </p:txBody>
      </p:sp>
      <p:pic>
        <p:nvPicPr>
          <p:cNvPr id="4" name="Picture 3">
            <a:extLst>
              <a:ext uri="{FF2B5EF4-FFF2-40B4-BE49-F238E27FC236}">
                <a16:creationId xmlns:a16="http://schemas.microsoft.com/office/drawing/2014/main" id="{DAF3420D-C6E1-4F84-A3B0-E31EB4B22780}"/>
              </a:ext>
            </a:extLst>
          </p:cNvPr>
          <p:cNvPicPr>
            <a:picLocks noChangeAspect="1"/>
          </p:cNvPicPr>
          <p:nvPr/>
        </p:nvPicPr>
        <p:blipFill>
          <a:blip r:embed="rId2"/>
          <a:stretch>
            <a:fillRect/>
          </a:stretch>
        </p:blipFill>
        <p:spPr>
          <a:xfrm>
            <a:off x="2928505" y="4242089"/>
            <a:ext cx="5448300" cy="1504950"/>
          </a:xfrm>
          <a:prstGeom prst="rect">
            <a:avLst/>
          </a:prstGeom>
        </p:spPr>
      </p:pic>
    </p:spTree>
    <p:extLst>
      <p:ext uri="{BB962C8B-B14F-4D97-AF65-F5344CB8AC3E}">
        <p14:creationId xmlns:p14="http://schemas.microsoft.com/office/powerpoint/2010/main" val="2128763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B2C6C5-F222-4268-87C6-B2BF073E9A03}"/>
              </a:ext>
            </a:extLst>
          </p:cNvPr>
          <p:cNvSpPr>
            <a:spLocks noGrp="1"/>
          </p:cNvSpPr>
          <p:nvPr>
            <p:ph type="title"/>
          </p:nvPr>
        </p:nvSpPr>
        <p:spPr>
          <a:xfrm>
            <a:off x="7859485" y="634946"/>
            <a:ext cx="3690257" cy="1450757"/>
          </a:xfrm>
        </p:spPr>
        <p:txBody>
          <a:bodyPr>
            <a:normAutofit/>
          </a:bodyPr>
          <a:lstStyle/>
          <a:p>
            <a:r>
              <a:rPr lang="en-US" sz="3000" b="1"/>
              <a:t>How do you know if there are more added sugars and sodium?</a:t>
            </a:r>
          </a:p>
        </p:txBody>
      </p:sp>
      <p:pic>
        <p:nvPicPr>
          <p:cNvPr id="5" name="Picture 4" descr="A close up of food&#10;&#10;Description generated with high confidence">
            <a:extLst>
              <a:ext uri="{FF2B5EF4-FFF2-40B4-BE49-F238E27FC236}">
                <a16:creationId xmlns:a16="http://schemas.microsoft.com/office/drawing/2014/main" id="{3F7140D5-E597-40E4-AED6-723D29CB2FA2}"/>
              </a:ext>
            </a:extLst>
          </p:cNvPr>
          <p:cNvPicPr>
            <a:picLocks noChangeAspect="1"/>
          </p:cNvPicPr>
          <p:nvPr/>
        </p:nvPicPr>
        <p:blipFill>
          <a:blip r:embed="rId2"/>
          <a:stretch>
            <a:fillRect/>
          </a:stretch>
        </p:blipFill>
        <p:spPr>
          <a:xfrm>
            <a:off x="633999" y="982501"/>
            <a:ext cx="6909801" cy="4629566"/>
          </a:xfrm>
          <a:prstGeom prst="rect">
            <a:avLst/>
          </a:prstGeom>
        </p:spPr>
      </p:pic>
      <p:cxnSp>
        <p:nvCxnSpPr>
          <p:cNvPr id="22" name="Straight Connector 2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9D0B04-21AA-4DCE-95C1-613EC0692889}"/>
              </a:ext>
            </a:extLst>
          </p:cNvPr>
          <p:cNvSpPr>
            <a:spLocks noGrp="1"/>
          </p:cNvSpPr>
          <p:nvPr>
            <p:ph idx="1"/>
          </p:nvPr>
        </p:nvSpPr>
        <p:spPr>
          <a:xfrm>
            <a:off x="7859485" y="2198914"/>
            <a:ext cx="3690257" cy="3670180"/>
          </a:xfrm>
        </p:spPr>
        <p:txBody>
          <a:bodyPr>
            <a:normAutofit/>
          </a:bodyPr>
          <a:lstStyle/>
          <a:p>
            <a:r>
              <a:rPr lang="en-US" dirty="0"/>
              <a:t>Read the nutrition label!!</a:t>
            </a:r>
          </a:p>
          <a:p>
            <a:pPr lvl="1"/>
            <a:r>
              <a:rPr lang="en-US" dirty="0"/>
              <a:t>Men shouldn’t exceed 37.5 grams of sugar</a:t>
            </a:r>
          </a:p>
          <a:p>
            <a:pPr lvl="1"/>
            <a:r>
              <a:rPr lang="en-US" dirty="0"/>
              <a:t>Women shouldn’t exceed 25 grams of sugar</a:t>
            </a:r>
          </a:p>
          <a:p>
            <a:pPr lvl="1"/>
            <a:r>
              <a:rPr lang="en-US" dirty="0"/>
              <a:t>Men and women shouldn’t exceed 1500 milligrams of sodium per day</a:t>
            </a:r>
          </a:p>
        </p:txBody>
      </p:sp>
      <p:sp>
        <p:nvSpPr>
          <p:cNvPr id="24" name="Rectangle 2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544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65021-5E23-4A26-8C9B-3BFAEA8D7071}"/>
              </a:ext>
            </a:extLst>
          </p:cNvPr>
          <p:cNvSpPr>
            <a:spLocks noGrp="1"/>
          </p:cNvSpPr>
          <p:nvPr>
            <p:ph type="title"/>
          </p:nvPr>
        </p:nvSpPr>
        <p:spPr>
          <a:xfrm>
            <a:off x="1097280" y="286603"/>
            <a:ext cx="10058400" cy="1450757"/>
          </a:xfrm>
        </p:spPr>
        <p:txBody>
          <a:bodyPr>
            <a:normAutofit/>
          </a:bodyPr>
          <a:lstStyle/>
          <a:p>
            <a:r>
              <a:rPr lang="en-US" b="1"/>
              <a:t>Essential Nutrients</a:t>
            </a:r>
          </a:p>
        </p:txBody>
      </p:sp>
      <p:sp>
        <p:nvSpPr>
          <p:cNvPr id="3" name="Content Placeholder 2">
            <a:extLst>
              <a:ext uri="{FF2B5EF4-FFF2-40B4-BE49-F238E27FC236}">
                <a16:creationId xmlns:a16="http://schemas.microsoft.com/office/drawing/2014/main" id="{C55706E0-6E63-4030-AAA2-30CDE6A4CF96}"/>
              </a:ext>
            </a:extLst>
          </p:cNvPr>
          <p:cNvSpPr>
            <a:spLocks noGrp="1"/>
          </p:cNvSpPr>
          <p:nvPr>
            <p:ph idx="1"/>
          </p:nvPr>
        </p:nvSpPr>
        <p:spPr>
          <a:xfrm>
            <a:off x="1097279" y="1845734"/>
            <a:ext cx="6454987" cy="4023360"/>
          </a:xfrm>
        </p:spPr>
        <p:txBody>
          <a:bodyPr>
            <a:normAutofit/>
          </a:bodyPr>
          <a:lstStyle/>
          <a:p>
            <a:r>
              <a:rPr lang="en-US"/>
              <a:t>It is a nutrient that the body cannot synthesize on its own– or not to and adequate amount– and it must be provided by the diet. </a:t>
            </a:r>
          </a:p>
          <a:p>
            <a:endParaRPr lang="en-US"/>
          </a:p>
          <a:p>
            <a:r>
              <a:rPr lang="en-US"/>
              <a:t>These nutrients are necessary for the body to function properly. The 6 essential nutrients are:</a:t>
            </a:r>
          </a:p>
          <a:p>
            <a:pPr lvl="1"/>
            <a:r>
              <a:rPr lang="en-US"/>
              <a:t>Carbohydrates</a:t>
            </a:r>
          </a:p>
          <a:p>
            <a:pPr lvl="1"/>
            <a:r>
              <a:rPr lang="en-US"/>
              <a:t>Protein</a:t>
            </a:r>
          </a:p>
          <a:p>
            <a:pPr lvl="1"/>
            <a:r>
              <a:rPr lang="en-US"/>
              <a:t>Fats</a:t>
            </a:r>
          </a:p>
          <a:p>
            <a:pPr lvl="1"/>
            <a:r>
              <a:rPr lang="en-US"/>
              <a:t>Vitamins</a:t>
            </a:r>
          </a:p>
          <a:p>
            <a:pPr lvl="1"/>
            <a:r>
              <a:rPr lang="en-US"/>
              <a:t>Minerals</a:t>
            </a:r>
          </a:p>
          <a:p>
            <a:pPr lvl="1"/>
            <a:r>
              <a:rPr lang="en-US"/>
              <a:t>Water</a:t>
            </a:r>
          </a:p>
        </p:txBody>
      </p:sp>
      <p:pic>
        <p:nvPicPr>
          <p:cNvPr id="4" name="Picture 3">
            <a:extLst>
              <a:ext uri="{FF2B5EF4-FFF2-40B4-BE49-F238E27FC236}">
                <a16:creationId xmlns:a16="http://schemas.microsoft.com/office/drawing/2014/main" id="{4BE96ECD-2B59-49E4-89B9-B580E1F0CAE7}"/>
              </a:ext>
            </a:extLst>
          </p:cNvPr>
          <p:cNvPicPr>
            <a:picLocks noChangeAspect="1"/>
          </p:cNvPicPr>
          <p:nvPr/>
        </p:nvPicPr>
        <p:blipFill>
          <a:blip r:embed="rId2"/>
          <a:stretch>
            <a:fillRect/>
          </a:stretch>
        </p:blipFill>
        <p:spPr>
          <a:xfrm>
            <a:off x="8020570" y="2868047"/>
            <a:ext cx="3135109" cy="1567554"/>
          </a:xfrm>
          <a:prstGeom prst="rect">
            <a:avLst/>
          </a:prstGeom>
        </p:spPr>
      </p:pic>
    </p:spTree>
    <p:extLst>
      <p:ext uri="{BB962C8B-B14F-4D97-AF65-F5344CB8AC3E}">
        <p14:creationId xmlns:p14="http://schemas.microsoft.com/office/powerpoint/2010/main" val="553823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1A00-B5C2-4E06-8849-92AD7BA24C47}"/>
              </a:ext>
            </a:extLst>
          </p:cNvPr>
          <p:cNvSpPr>
            <a:spLocks noGrp="1"/>
          </p:cNvSpPr>
          <p:nvPr>
            <p:ph type="title"/>
          </p:nvPr>
        </p:nvSpPr>
        <p:spPr/>
        <p:txBody>
          <a:bodyPr>
            <a:normAutofit/>
          </a:bodyPr>
          <a:lstStyle/>
          <a:p>
            <a:r>
              <a:rPr lang="en-US" sz="6000" b="1" dirty="0"/>
              <a:t>CONCLUSION</a:t>
            </a:r>
          </a:p>
        </p:txBody>
      </p:sp>
      <p:sp>
        <p:nvSpPr>
          <p:cNvPr id="3" name="Content Placeholder 2">
            <a:extLst>
              <a:ext uri="{FF2B5EF4-FFF2-40B4-BE49-F238E27FC236}">
                <a16:creationId xmlns:a16="http://schemas.microsoft.com/office/drawing/2014/main" id="{038FAF27-B85D-47A8-95E2-16120A8E264E}"/>
              </a:ext>
            </a:extLst>
          </p:cNvPr>
          <p:cNvSpPr>
            <a:spLocks noGrp="1"/>
          </p:cNvSpPr>
          <p:nvPr>
            <p:ph idx="1"/>
          </p:nvPr>
        </p:nvSpPr>
        <p:spPr/>
        <p:txBody>
          <a:bodyPr>
            <a:normAutofit/>
          </a:bodyPr>
          <a:lstStyle/>
          <a:p>
            <a:r>
              <a:rPr lang="en-US" sz="4000" dirty="0"/>
              <a:t>What are some important items that you took away from todays lesson?</a:t>
            </a:r>
          </a:p>
        </p:txBody>
      </p:sp>
    </p:spTree>
    <p:extLst>
      <p:ext uri="{BB962C8B-B14F-4D97-AF65-F5344CB8AC3E}">
        <p14:creationId xmlns:p14="http://schemas.microsoft.com/office/powerpoint/2010/main" val="119810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9B20-7C1B-434E-9EB8-B0D0A47692ED}"/>
              </a:ext>
            </a:extLst>
          </p:cNvPr>
          <p:cNvSpPr>
            <a:spLocks noGrp="1"/>
          </p:cNvSpPr>
          <p:nvPr>
            <p:ph type="title"/>
          </p:nvPr>
        </p:nvSpPr>
        <p:spPr/>
        <p:txBody>
          <a:bodyPr>
            <a:normAutofit/>
          </a:bodyPr>
          <a:lstStyle/>
          <a:p>
            <a:r>
              <a:rPr lang="en-US" sz="6000" b="1" dirty="0"/>
              <a:t>Carbohydrates</a:t>
            </a:r>
          </a:p>
        </p:txBody>
      </p:sp>
      <p:sp>
        <p:nvSpPr>
          <p:cNvPr id="3" name="Content Placeholder 2">
            <a:extLst>
              <a:ext uri="{FF2B5EF4-FFF2-40B4-BE49-F238E27FC236}">
                <a16:creationId xmlns:a16="http://schemas.microsoft.com/office/drawing/2014/main" id="{8A31312D-F42A-48F1-AEC0-1427AB18143E}"/>
              </a:ext>
            </a:extLst>
          </p:cNvPr>
          <p:cNvSpPr>
            <a:spLocks noGrp="1"/>
          </p:cNvSpPr>
          <p:nvPr>
            <p:ph idx="1"/>
          </p:nvPr>
        </p:nvSpPr>
        <p:spPr>
          <a:xfrm>
            <a:off x="374073" y="1845733"/>
            <a:ext cx="11263745" cy="4333393"/>
          </a:xfrm>
        </p:spPr>
        <p:txBody>
          <a:bodyPr>
            <a:normAutofit/>
          </a:bodyPr>
          <a:lstStyle/>
          <a:p>
            <a:r>
              <a:rPr lang="en-US" dirty="0"/>
              <a:t>Main source of energy. </a:t>
            </a:r>
          </a:p>
          <a:p>
            <a:r>
              <a:rPr lang="en-US" dirty="0"/>
              <a:t>The two main forms of carbohydrates are: sugars such as fructose, glucose, and lactose. Starches, which are found in foods such as starchy vegetables (like potatoes or corn), grains, rice, breads, and cereals</a:t>
            </a:r>
          </a:p>
          <a:p>
            <a:r>
              <a:rPr lang="en-US" u="sng" dirty="0"/>
              <a:t>COMPLEX CARBOHYDRATES</a:t>
            </a:r>
            <a:r>
              <a:rPr lang="en-US" dirty="0">
                <a:sym typeface="Wingdings" panose="05000000000000000000" pitchFamily="2" charset="2"/>
              </a:rPr>
              <a:t> these are the healthiest sources of carbohydrates. </a:t>
            </a:r>
          </a:p>
          <a:p>
            <a:pPr lvl="1"/>
            <a:r>
              <a:rPr lang="en-US" dirty="0">
                <a:sym typeface="Wingdings" panose="05000000000000000000" pitchFamily="2" charset="2"/>
              </a:rPr>
              <a:t>It is unprocessed or minimally processed</a:t>
            </a:r>
          </a:p>
          <a:p>
            <a:pPr lvl="2"/>
            <a:r>
              <a:rPr lang="en-US" dirty="0">
                <a:sym typeface="Wingdings" panose="05000000000000000000" pitchFamily="2" charset="2"/>
              </a:rPr>
              <a:t>Whole grains, vegetables, fruits and beans</a:t>
            </a:r>
          </a:p>
          <a:p>
            <a:pPr lvl="2"/>
            <a:r>
              <a:rPr lang="en-US" dirty="0">
                <a:sym typeface="Wingdings" panose="05000000000000000000" pitchFamily="2" charset="2"/>
              </a:rPr>
              <a:t>Promotes good health by delivering vitamins, minerals, fiber, and a host of phytonutrients (a substance found in certain plants which is believed to be beneficial to human health and help prevent various diseases)</a:t>
            </a:r>
          </a:p>
          <a:p>
            <a:r>
              <a:rPr lang="en-US" u="sng" dirty="0">
                <a:sym typeface="Wingdings" panose="05000000000000000000" pitchFamily="2" charset="2"/>
              </a:rPr>
              <a:t>SIMPLE CARBOHYDRATES</a:t>
            </a:r>
            <a:r>
              <a:rPr lang="en-US" dirty="0">
                <a:sym typeface="Wingdings" panose="05000000000000000000" pitchFamily="2" charset="2"/>
              </a:rPr>
              <a:t> unhealthier source of carbohydrates</a:t>
            </a:r>
          </a:p>
          <a:p>
            <a:pPr lvl="1"/>
            <a:r>
              <a:rPr lang="en-US" dirty="0">
                <a:sym typeface="Wingdings" panose="05000000000000000000" pitchFamily="2" charset="2"/>
              </a:rPr>
              <a:t>Highly processed or refined foods</a:t>
            </a:r>
          </a:p>
          <a:p>
            <a:pPr lvl="2"/>
            <a:r>
              <a:rPr lang="en-US" dirty="0">
                <a:sym typeface="Wingdings" panose="05000000000000000000" pitchFamily="2" charset="2"/>
              </a:rPr>
              <a:t>White bread, pastries, soda.</a:t>
            </a:r>
          </a:p>
          <a:p>
            <a:pPr lvl="2"/>
            <a:r>
              <a:rPr lang="en-US" dirty="0">
                <a:sym typeface="Wingdings" panose="05000000000000000000" pitchFamily="2" charset="2"/>
              </a:rPr>
              <a:t>These make it easier to gain weight, interfere with weight loss and promotes diabetes and heart disease</a:t>
            </a:r>
            <a:endParaRPr lang="en-US" dirty="0"/>
          </a:p>
        </p:txBody>
      </p:sp>
    </p:spTree>
    <p:extLst>
      <p:ext uri="{BB962C8B-B14F-4D97-AF65-F5344CB8AC3E}">
        <p14:creationId xmlns:p14="http://schemas.microsoft.com/office/powerpoint/2010/main" val="19426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descr="A variety of food on a table&#10;&#10;Description generated with very high confidence">
            <a:extLst>
              <a:ext uri="{FF2B5EF4-FFF2-40B4-BE49-F238E27FC236}">
                <a16:creationId xmlns:a16="http://schemas.microsoft.com/office/drawing/2014/main" id="{CE6AD0B1-1EF9-47AC-8E25-C5FDF9EF793A}"/>
              </a:ext>
            </a:extLst>
          </p:cNvPr>
          <p:cNvPicPr>
            <a:picLocks noChangeAspect="1"/>
          </p:cNvPicPr>
          <p:nvPr/>
        </p:nvPicPr>
        <p:blipFill rotWithShape="1">
          <a:blip r:embed="rId2">
            <a:alphaModFix amt="35000"/>
            <a:extLst/>
          </a:blip>
          <a:srcRect l="2490" r="8621"/>
          <a:stretch/>
        </p:blipFill>
        <p:spPr>
          <a:xfrm>
            <a:off x="0" y="-66474"/>
            <a:ext cx="12191980" cy="6857990"/>
          </a:xfrm>
          <a:prstGeom prst="rect">
            <a:avLst/>
          </a:prstGeom>
        </p:spPr>
      </p:pic>
      <p:cxnSp>
        <p:nvCxnSpPr>
          <p:cNvPr id="9" name="Straight Connector 8">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8EE889-A60B-4A3F-AEB0-30746087B967}"/>
              </a:ext>
            </a:extLst>
          </p:cNvPr>
          <p:cNvSpPr>
            <a:spLocks noGrp="1"/>
          </p:cNvSpPr>
          <p:nvPr>
            <p:ph type="title"/>
          </p:nvPr>
        </p:nvSpPr>
        <p:spPr>
          <a:xfrm>
            <a:off x="1097280" y="286603"/>
            <a:ext cx="10058400" cy="1450757"/>
          </a:xfrm>
        </p:spPr>
        <p:txBody>
          <a:bodyPr>
            <a:normAutofit/>
          </a:bodyPr>
          <a:lstStyle/>
          <a:p>
            <a:r>
              <a:rPr lang="en-US" b="1">
                <a:solidFill>
                  <a:schemeClr val="tx1"/>
                </a:solidFill>
              </a:rPr>
              <a:t>Protein</a:t>
            </a:r>
          </a:p>
        </p:txBody>
      </p:sp>
      <p:sp>
        <p:nvSpPr>
          <p:cNvPr id="3" name="Content Placeholder 2">
            <a:extLst>
              <a:ext uri="{FF2B5EF4-FFF2-40B4-BE49-F238E27FC236}">
                <a16:creationId xmlns:a16="http://schemas.microsoft.com/office/drawing/2014/main" id="{5370E9CC-D161-4871-B901-C0DED0322370}"/>
              </a:ext>
            </a:extLst>
          </p:cNvPr>
          <p:cNvSpPr>
            <a:spLocks noGrp="1"/>
          </p:cNvSpPr>
          <p:nvPr>
            <p:ph idx="1"/>
          </p:nvPr>
        </p:nvSpPr>
        <p:spPr>
          <a:xfrm>
            <a:off x="526473" y="1845733"/>
            <a:ext cx="11319163" cy="4422087"/>
          </a:xfrm>
        </p:spPr>
        <p:txBody>
          <a:bodyPr>
            <a:normAutofit lnSpcReduction="10000"/>
          </a:bodyPr>
          <a:lstStyle/>
          <a:p>
            <a:r>
              <a:rPr lang="en-US" sz="2400" dirty="0">
                <a:solidFill>
                  <a:schemeClr val="tx1"/>
                </a:solidFill>
              </a:rPr>
              <a:t>Builds, maintains and replaces the tissues in your body.</a:t>
            </a:r>
          </a:p>
          <a:p>
            <a:r>
              <a:rPr lang="en-US" sz="2400" dirty="0">
                <a:solidFill>
                  <a:schemeClr val="tx1"/>
                </a:solidFill>
              </a:rPr>
              <a:t>It comes from a variety of sources (usually people think just meat, but where else?)</a:t>
            </a:r>
          </a:p>
          <a:p>
            <a:pPr lvl="1"/>
            <a:r>
              <a:rPr lang="en-US" sz="2100" dirty="0">
                <a:solidFill>
                  <a:schemeClr val="tx1"/>
                </a:solidFill>
              </a:rPr>
              <a:t>Meat, milk, fish, soy, and eggs. Also, beans, legumes and nut butters.</a:t>
            </a:r>
          </a:p>
          <a:p>
            <a:r>
              <a:rPr lang="en-US" sz="2400" dirty="0">
                <a:solidFill>
                  <a:schemeClr val="tx1"/>
                </a:solidFill>
              </a:rPr>
              <a:t>When proteins are digested, they leave behind amino acids (building blocks of protein), which the human body needs. </a:t>
            </a:r>
          </a:p>
          <a:p>
            <a:r>
              <a:rPr lang="en-US" sz="2400" dirty="0">
                <a:solidFill>
                  <a:schemeClr val="tx1"/>
                </a:solidFill>
              </a:rPr>
              <a:t>What are the benefits of having protein?</a:t>
            </a:r>
          </a:p>
          <a:p>
            <a:pPr lvl="1"/>
            <a:r>
              <a:rPr lang="en-US" sz="2100" dirty="0">
                <a:solidFill>
                  <a:schemeClr val="tx1"/>
                </a:solidFill>
              </a:rPr>
              <a:t>Speeding recovery after exercise</a:t>
            </a:r>
          </a:p>
          <a:p>
            <a:pPr lvl="1"/>
            <a:r>
              <a:rPr lang="en-US" sz="2100" dirty="0">
                <a:solidFill>
                  <a:schemeClr val="tx1"/>
                </a:solidFill>
              </a:rPr>
              <a:t>Reducing muscle loss</a:t>
            </a:r>
          </a:p>
          <a:p>
            <a:pPr lvl="1"/>
            <a:r>
              <a:rPr lang="en-US" sz="2100" dirty="0">
                <a:solidFill>
                  <a:schemeClr val="tx1"/>
                </a:solidFill>
              </a:rPr>
              <a:t>Building lean muscle</a:t>
            </a:r>
          </a:p>
          <a:p>
            <a:pPr lvl="1"/>
            <a:r>
              <a:rPr lang="en-US" sz="2100" dirty="0">
                <a:solidFill>
                  <a:schemeClr val="tx1"/>
                </a:solidFill>
              </a:rPr>
              <a:t>Helping you maintain a healthy weight</a:t>
            </a:r>
          </a:p>
          <a:p>
            <a:pPr lvl="1"/>
            <a:r>
              <a:rPr lang="en-US" sz="2100" dirty="0">
                <a:solidFill>
                  <a:schemeClr val="tx1"/>
                </a:solidFill>
              </a:rPr>
              <a:t>Curbing hunger</a:t>
            </a:r>
          </a:p>
        </p:txBody>
      </p:sp>
      <p:sp>
        <p:nvSpPr>
          <p:cNvPr id="11" name="Rectangle 10">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66807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FD84-BD3B-47D9-90E5-059D2A9E8998}"/>
              </a:ext>
            </a:extLst>
          </p:cNvPr>
          <p:cNvSpPr>
            <a:spLocks noGrp="1"/>
          </p:cNvSpPr>
          <p:nvPr>
            <p:ph type="title"/>
          </p:nvPr>
        </p:nvSpPr>
        <p:spPr/>
        <p:txBody>
          <a:bodyPr>
            <a:normAutofit/>
          </a:bodyPr>
          <a:lstStyle/>
          <a:p>
            <a:r>
              <a:rPr lang="en-US" sz="6000" b="1" dirty="0"/>
              <a:t>Fat</a:t>
            </a:r>
            <a:br>
              <a:rPr lang="en-US" sz="6000" b="1" dirty="0"/>
            </a:br>
            <a:r>
              <a:rPr lang="en-US" sz="2400" b="1" dirty="0"/>
              <a:t>Provides energy, insulates, supports and cushions the organs</a:t>
            </a:r>
            <a:endParaRPr lang="en-US" sz="6000" b="1" dirty="0"/>
          </a:p>
        </p:txBody>
      </p:sp>
      <p:sp>
        <p:nvSpPr>
          <p:cNvPr id="4" name="Text Placeholder 3">
            <a:extLst>
              <a:ext uri="{FF2B5EF4-FFF2-40B4-BE49-F238E27FC236}">
                <a16:creationId xmlns:a16="http://schemas.microsoft.com/office/drawing/2014/main" id="{C70F5793-D3EA-4DF8-9803-A5BD92DED49C}"/>
              </a:ext>
            </a:extLst>
          </p:cNvPr>
          <p:cNvSpPr>
            <a:spLocks noGrp="1"/>
          </p:cNvSpPr>
          <p:nvPr>
            <p:ph type="body" idx="1"/>
          </p:nvPr>
        </p:nvSpPr>
        <p:spPr/>
        <p:txBody>
          <a:bodyPr/>
          <a:lstStyle/>
          <a:p>
            <a:r>
              <a:rPr lang="en-US" dirty="0"/>
              <a:t>SATURATED FATS</a:t>
            </a:r>
          </a:p>
        </p:txBody>
      </p:sp>
      <p:sp>
        <p:nvSpPr>
          <p:cNvPr id="5" name="Content Placeholder 4">
            <a:extLst>
              <a:ext uri="{FF2B5EF4-FFF2-40B4-BE49-F238E27FC236}">
                <a16:creationId xmlns:a16="http://schemas.microsoft.com/office/drawing/2014/main" id="{6C421DBD-4D14-4436-9D50-7E9F8BAA9FD6}"/>
              </a:ext>
            </a:extLst>
          </p:cNvPr>
          <p:cNvSpPr>
            <a:spLocks noGrp="1"/>
          </p:cNvSpPr>
          <p:nvPr>
            <p:ph sz="half" idx="2"/>
          </p:nvPr>
        </p:nvSpPr>
        <p:spPr/>
        <p:txBody>
          <a:bodyPr/>
          <a:lstStyle/>
          <a:p>
            <a:r>
              <a:rPr lang="en-US" dirty="0"/>
              <a:t>Raise your LDL (bad) cholesterol level.</a:t>
            </a:r>
          </a:p>
          <a:p>
            <a:r>
              <a:rPr lang="en-US" dirty="0"/>
              <a:t>High LDL can put you at risk of a heart attack, stroke, and other major health problems.</a:t>
            </a:r>
          </a:p>
          <a:p>
            <a:r>
              <a:rPr lang="en-US" dirty="0"/>
              <a:t>Foods with a lot of saturated fats are animal products like</a:t>
            </a:r>
          </a:p>
          <a:p>
            <a:pPr lvl="1"/>
            <a:r>
              <a:rPr lang="en-US" dirty="0"/>
              <a:t>Butter, cheese, whole milk, ice cream, cream and fatty meats</a:t>
            </a:r>
          </a:p>
          <a:p>
            <a:r>
              <a:rPr lang="en-US" dirty="0"/>
              <a:t>Some vegetable oils: coconut, palm and palm kernel oil for example.</a:t>
            </a:r>
          </a:p>
        </p:txBody>
      </p:sp>
      <p:sp>
        <p:nvSpPr>
          <p:cNvPr id="6" name="Text Placeholder 5">
            <a:extLst>
              <a:ext uri="{FF2B5EF4-FFF2-40B4-BE49-F238E27FC236}">
                <a16:creationId xmlns:a16="http://schemas.microsoft.com/office/drawing/2014/main" id="{8C1186AF-1127-425F-B0F6-05CE7BE5B0BB}"/>
              </a:ext>
            </a:extLst>
          </p:cNvPr>
          <p:cNvSpPr>
            <a:spLocks noGrp="1"/>
          </p:cNvSpPr>
          <p:nvPr>
            <p:ph type="body" sz="quarter" idx="3"/>
          </p:nvPr>
        </p:nvSpPr>
        <p:spPr/>
        <p:txBody>
          <a:bodyPr/>
          <a:lstStyle/>
          <a:p>
            <a:r>
              <a:rPr lang="en-US" dirty="0"/>
              <a:t>UNSATURATED FATS</a:t>
            </a:r>
          </a:p>
        </p:txBody>
      </p:sp>
      <p:sp>
        <p:nvSpPr>
          <p:cNvPr id="7" name="Content Placeholder 6">
            <a:extLst>
              <a:ext uri="{FF2B5EF4-FFF2-40B4-BE49-F238E27FC236}">
                <a16:creationId xmlns:a16="http://schemas.microsoft.com/office/drawing/2014/main" id="{82B8CE88-0030-448A-9DE5-068ED5A8271F}"/>
              </a:ext>
            </a:extLst>
          </p:cNvPr>
          <p:cNvSpPr>
            <a:spLocks noGrp="1"/>
          </p:cNvSpPr>
          <p:nvPr>
            <p:ph sz="quarter" idx="4"/>
          </p:nvPr>
        </p:nvSpPr>
        <p:spPr/>
        <p:txBody>
          <a:bodyPr/>
          <a:lstStyle/>
          <a:p>
            <a:r>
              <a:rPr lang="en-US" dirty="0"/>
              <a:t>Eating unsaturated fats instead of saturated fats can help lower you LDL cholesterol.</a:t>
            </a:r>
          </a:p>
          <a:p>
            <a:endParaRPr lang="en-US" dirty="0"/>
          </a:p>
          <a:p>
            <a:r>
              <a:rPr lang="en-US" dirty="0"/>
              <a:t>There are two kinds of unsaturated fats:</a:t>
            </a:r>
          </a:p>
          <a:p>
            <a:pPr lvl="1"/>
            <a:r>
              <a:rPr lang="en-US" dirty="0"/>
              <a:t>Monosaturated fats: includes olive and canola oils</a:t>
            </a:r>
          </a:p>
          <a:p>
            <a:pPr lvl="1"/>
            <a:r>
              <a:rPr lang="en-US" dirty="0"/>
              <a:t>Polyunsaturated fats: includes sunflower, corn, and soy oil</a:t>
            </a:r>
          </a:p>
        </p:txBody>
      </p:sp>
    </p:spTree>
    <p:extLst>
      <p:ext uri="{BB962C8B-B14F-4D97-AF65-F5344CB8AC3E}">
        <p14:creationId xmlns:p14="http://schemas.microsoft.com/office/powerpoint/2010/main" val="118374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3">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D64A100-1C57-4982-BD6A-C737961CF4D5}"/>
              </a:ext>
            </a:extLst>
          </p:cNvPr>
          <p:cNvSpPr>
            <a:spLocks noGrp="1"/>
          </p:cNvSpPr>
          <p:nvPr>
            <p:ph type="title"/>
          </p:nvPr>
        </p:nvSpPr>
        <p:spPr>
          <a:xfrm>
            <a:off x="7859485" y="634946"/>
            <a:ext cx="3690257" cy="1450757"/>
          </a:xfrm>
        </p:spPr>
        <p:txBody>
          <a:bodyPr>
            <a:normAutofit/>
          </a:bodyPr>
          <a:lstStyle/>
          <a:p>
            <a:r>
              <a:rPr lang="en-US" b="1" dirty="0"/>
              <a:t>Water</a:t>
            </a:r>
          </a:p>
        </p:txBody>
      </p:sp>
      <p:pic>
        <p:nvPicPr>
          <p:cNvPr id="9" name="Picture 8" descr="A glass of water&#10;&#10;Description generated with high confidence">
            <a:extLst>
              <a:ext uri="{FF2B5EF4-FFF2-40B4-BE49-F238E27FC236}">
                <a16:creationId xmlns:a16="http://schemas.microsoft.com/office/drawing/2014/main" id="{71413182-E563-4C60-9816-B6435847A47F}"/>
              </a:ext>
            </a:extLst>
          </p:cNvPr>
          <p:cNvPicPr>
            <a:picLocks noChangeAspect="1"/>
          </p:cNvPicPr>
          <p:nvPr/>
        </p:nvPicPr>
        <p:blipFill>
          <a:blip r:embed="rId2"/>
          <a:stretch>
            <a:fillRect/>
          </a:stretch>
        </p:blipFill>
        <p:spPr>
          <a:xfrm>
            <a:off x="633999" y="999775"/>
            <a:ext cx="6909801" cy="4595017"/>
          </a:xfrm>
          <a:prstGeom prst="rect">
            <a:avLst/>
          </a:prstGeom>
        </p:spPr>
      </p:pic>
      <p:cxnSp>
        <p:nvCxnSpPr>
          <p:cNvPr id="22" name="Straight Connector 15">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A7C7B44-C9A7-4D2D-A036-DFC1E9842306}"/>
              </a:ext>
            </a:extLst>
          </p:cNvPr>
          <p:cNvSpPr>
            <a:spLocks noGrp="1"/>
          </p:cNvSpPr>
          <p:nvPr>
            <p:ph idx="1"/>
          </p:nvPr>
        </p:nvSpPr>
        <p:spPr>
          <a:xfrm>
            <a:off x="7859485" y="2198913"/>
            <a:ext cx="3690257" cy="4024135"/>
          </a:xfrm>
        </p:spPr>
        <p:txBody>
          <a:bodyPr>
            <a:normAutofit/>
          </a:bodyPr>
          <a:lstStyle/>
          <a:p>
            <a:r>
              <a:rPr lang="en-US" dirty="0"/>
              <a:t>Makes up approximately 60% of your body weight; transports chemicals; regulates temperature; removes waste products</a:t>
            </a:r>
          </a:p>
          <a:p>
            <a:endParaRPr lang="en-US" sz="1700" dirty="0"/>
          </a:p>
          <a:p>
            <a:r>
              <a:rPr lang="en-US" dirty="0"/>
              <a:t>Since we are constantly losing waster from our bodies; especially through urine and sweating. How can we get the needed water back in our bodies?</a:t>
            </a:r>
          </a:p>
          <a:p>
            <a:pPr lvl="1"/>
            <a:r>
              <a:rPr lang="en-US" sz="1900" dirty="0"/>
              <a:t>It is recommended to drink eight 8-ounce glasses per day.</a:t>
            </a:r>
          </a:p>
        </p:txBody>
      </p:sp>
      <p:sp>
        <p:nvSpPr>
          <p:cNvPr id="23" name="Rectangle 17">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975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E88093-D858-487B-BE1C-627299BDEF53}"/>
              </a:ext>
            </a:extLst>
          </p:cNvPr>
          <p:cNvSpPr>
            <a:spLocks noGrp="1"/>
          </p:cNvSpPr>
          <p:nvPr>
            <p:ph type="title"/>
          </p:nvPr>
        </p:nvSpPr>
        <p:spPr>
          <a:xfrm>
            <a:off x="266007" y="44163"/>
            <a:ext cx="5977937" cy="1172078"/>
          </a:xfrm>
        </p:spPr>
        <p:txBody>
          <a:bodyPr>
            <a:normAutofit/>
          </a:bodyPr>
          <a:lstStyle/>
          <a:p>
            <a:r>
              <a:rPr lang="en-US" sz="6000" b="1" dirty="0">
                <a:solidFill>
                  <a:srgbClr val="FFFFFF"/>
                </a:solidFill>
              </a:rPr>
              <a:t>Vitamins</a:t>
            </a:r>
          </a:p>
        </p:txBody>
      </p:sp>
      <p:sp>
        <p:nvSpPr>
          <p:cNvPr id="3" name="Content Placeholder 2">
            <a:extLst>
              <a:ext uri="{FF2B5EF4-FFF2-40B4-BE49-F238E27FC236}">
                <a16:creationId xmlns:a16="http://schemas.microsoft.com/office/drawing/2014/main" id="{E2B2F39A-697B-4CBD-98C4-990D64B04359}"/>
              </a:ext>
            </a:extLst>
          </p:cNvPr>
          <p:cNvSpPr>
            <a:spLocks noGrp="1"/>
          </p:cNvSpPr>
          <p:nvPr>
            <p:ph idx="1"/>
          </p:nvPr>
        </p:nvSpPr>
        <p:spPr>
          <a:xfrm>
            <a:off x="487679" y="1377322"/>
            <a:ext cx="6110638" cy="4828684"/>
          </a:xfrm>
        </p:spPr>
        <p:txBody>
          <a:bodyPr>
            <a:normAutofit/>
          </a:bodyPr>
          <a:lstStyle/>
          <a:p>
            <a:r>
              <a:rPr lang="en-US" sz="2200" dirty="0">
                <a:solidFill>
                  <a:srgbClr val="FFFFFF"/>
                </a:solidFill>
              </a:rPr>
              <a:t>Any group of organic compounds that are essential for normal growth and nutrition and are required in small quantities in the diet because they cannot be synthesized by the body.</a:t>
            </a:r>
          </a:p>
          <a:p>
            <a:r>
              <a:rPr lang="en-US" sz="2200" dirty="0">
                <a:solidFill>
                  <a:srgbClr val="FFFFFF"/>
                </a:solidFill>
              </a:rPr>
              <a:t>There are 13 essential vitamins</a:t>
            </a:r>
          </a:p>
          <a:p>
            <a:pPr lvl="1"/>
            <a:r>
              <a:rPr lang="en-US" dirty="0">
                <a:solidFill>
                  <a:srgbClr val="FFFFFF"/>
                </a:solidFill>
              </a:rPr>
              <a:t>They will boost your immunity</a:t>
            </a:r>
          </a:p>
          <a:p>
            <a:pPr lvl="1"/>
            <a:r>
              <a:rPr lang="en-US" dirty="0">
                <a:solidFill>
                  <a:srgbClr val="FFFFFF"/>
                </a:solidFill>
              </a:rPr>
              <a:t>Strengthen your bones</a:t>
            </a:r>
          </a:p>
          <a:p>
            <a:pPr lvl="1"/>
            <a:r>
              <a:rPr lang="en-US" dirty="0">
                <a:solidFill>
                  <a:srgbClr val="FFFFFF"/>
                </a:solidFill>
              </a:rPr>
              <a:t>Heal wounds</a:t>
            </a:r>
          </a:p>
          <a:p>
            <a:pPr lvl="1"/>
            <a:r>
              <a:rPr lang="en-US" dirty="0">
                <a:solidFill>
                  <a:srgbClr val="FFFFFF"/>
                </a:solidFill>
              </a:rPr>
              <a:t>Bolster your eyesight</a:t>
            </a:r>
          </a:p>
          <a:p>
            <a:pPr lvl="1"/>
            <a:r>
              <a:rPr lang="en-US" dirty="0">
                <a:solidFill>
                  <a:srgbClr val="FFFFFF"/>
                </a:solidFill>
              </a:rPr>
              <a:t>Assist you in obtaining energy from food among multiple other functions</a:t>
            </a:r>
            <a:r>
              <a:rPr lang="en-US" sz="1500" dirty="0">
                <a:solidFill>
                  <a:srgbClr val="FFFFFF"/>
                </a:solidFill>
              </a:rPr>
              <a:t>.</a:t>
            </a:r>
          </a:p>
          <a:p>
            <a:r>
              <a:rPr lang="en-US" sz="2200" dirty="0">
                <a:solidFill>
                  <a:srgbClr val="FFFFFF"/>
                </a:solidFill>
              </a:rPr>
              <a:t>Without adequate vitamin intake you may feel </a:t>
            </a:r>
          </a:p>
          <a:p>
            <a:pPr lvl="1"/>
            <a:r>
              <a:rPr lang="en-US" dirty="0">
                <a:solidFill>
                  <a:srgbClr val="FFFFFF"/>
                </a:solidFill>
              </a:rPr>
              <a:t>Lethargic and it will be easier to get an infection and other serious complication that can endanger your health</a:t>
            </a:r>
          </a:p>
        </p:txBody>
      </p:sp>
      <p:sp>
        <p:nvSpPr>
          <p:cNvPr id="13" name="Rectangle 12">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a newspaper&#10;&#10;Description generated with high confidence">
            <a:extLst>
              <a:ext uri="{FF2B5EF4-FFF2-40B4-BE49-F238E27FC236}">
                <a16:creationId xmlns:a16="http://schemas.microsoft.com/office/drawing/2014/main" id="{209BC65D-4CB8-4633-A7A6-C0A475687802}"/>
              </a:ext>
            </a:extLst>
          </p:cNvPr>
          <p:cNvPicPr>
            <a:picLocks noChangeAspect="1"/>
          </p:cNvPicPr>
          <p:nvPr/>
        </p:nvPicPr>
        <p:blipFill>
          <a:blip r:embed="rId2"/>
          <a:stretch>
            <a:fillRect/>
          </a:stretch>
        </p:blipFill>
        <p:spPr>
          <a:xfrm>
            <a:off x="8497471" y="153827"/>
            <a:ext cx="3142842" cy="6550346"/>
          </a:xfrm>
          <a:prstGeom prst="rect">
            <a:avLst/>
          </a:prstGeom>
        </p:spPr>
      </p:pic>
    </p:spTree>
    <p:extLst>
      <p:ext uri="{BB962C8B-B14F-4D97-AF65-F5344CB8AC3E}">
        <p14:creationId xmlns:p14="http://schemas.microsoft.com/office/powerpoint/2010/main" val="313163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E10AB-E5C3-4D3F-8527-57726EF59911}"/>
              </a:ext>
            </a:extLst>
          </p:cNvPr>
          <p:cNvSpPr>
            <a:spLocks noGrp="1"/>
          </p:cNvSpPr>
          <p:nvPr>
            <p:ph type="title"/>
          </p:nvPr>
        </p:nvSpPr>
        <p:spPr>
          <a:xfrm>
            <a:off x="4974771" y="634946"/>
            <a:ext cx="6574972" cy="1450757"/>
          </a:xfrm>
        </p:spPr>
        <p:txBody>
          <a:bodyPr>
            <a:normAutofit/>
          </a:bodyPr>
          <a:lstStyle/>
          <a:p>
            <a:r>
              <a:rPr lang="en-US" b="1" dirty="0"/>
              <a:t>Minerals</a:t>
            </a:r>
          </a:p>
        </p:txBody>
      </p:sp>
      <p:pic>
        <p:nvPicPr>
          <p:cNvPr id="4" name="Picture 3" descr="A screenshot of text&#10;&#10;Description generated with high confidence">
            <a:extLst>
              <a:ext uri="{FF2B5EF4-FFF2-40B4-BE49-F238E27FC236}">
                <a16:creationId xmlns:a16="http://schemas.microsoft.com/office/drawing/2014/main" id="{F3B34AEA-CFA9-408C-8456-9982FFE510A8}"/>
              </a:ext>
            </a:extLst>
          </p:cNvPr>
          <p:cNvPicPr>
            <a:picLocks noChangeAspect="1"/>
          </p:cNvPicPr>
          <p:nvPr/>
        </p:nvPicPr>
        <p:blipFill>
          <a:blip r:embed="rId2"/>
          <a:stretch>
            <a:fillRect/>
          </a:stretch>
        </p:blipFill>
        <p:spPr>
          <a:xfrm>
            <a:off x="118747" y="634946"/>
            <a:ext cx="4807194" cy="5086976"/>
          </a:xfrm>
          <a:prstGeom prst="rect">
            <a:avLst/>
          </a:prstGeom>
        </p:spPr>
      </p:pic>
      <p:cxnSp>
        <p:nvCxnSpPr>
          <p:cNvPr id="11" name="Straight Connector 1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F3302E-AAF0-436E-84AB-9C748CCCCDC0}"/>
              </a:ext>
            </a:extLst>
          </p:cNvPr>
          <p:cNvSpPr>
            <a:spLocks noGrp="1"/>
          </p:cNvSpPr>
          <p:nvPr>
            <p:ph idx="1"/>
          </p:nvPr>
        </p:nvSpPr>
        <p:spPr>
          <a:xfrm>
            <a:off x="4974769" y="2198914"/>
            <a:ext cx="6574973" cy="3670180"/>
          </a:xfrm>
        </p:spPr>
        <p:txBody>
          <a:bodyPr>
            <a:normAutofit/>
          </a:bodyPr>
          <a:lstStyle/>
          <a:p>
            <a:r>
              <a:rPr lang="en-US" dirty="0"/>
              <a:t>Why are minerals important?</a:t>
            </a:r>
          </a:p>
          <a:p>
            <a:pPr lvl="1"/>
            <a:r>
              <a:rPr lang="en-US" dirty="0"/>
              <a:t>Builds strong bones and teeth</a:t>
            </a:r>
          </a:p>
          <a:p>
            <a:pPr lvl="1"/>
            <a:r>
              <a:rPr lang="en-US" dirty="0"/>
              <a:t>Blood</a:t>
            </a:r>
          </a:p>
          <a:p>
            <a:pPr lvl="1"/>
            <a:r>
              <a:rPr lang="en-US" dirty="0"/>
              <a:t>Skin</a:t>
            </a:r>
          </a:p>
          <a:p>
            <a:pPr lvl="1"/>
            <a:r>
              <a:rPr lang="en-US" dirty="0"/>
              <a:t>Hair</a:t>
            </a:r>
          </a:p>
          <a:p>
            <a:pPr lvl="1"/>
            <a:r>
              <a:rPr lang="en-US" dirty="0"/>
              <a:t>Nerve function</a:t>
            </a:r>
          </a:p>
          <a:p>
            <a:pPr lvl="1"/>
            <a:r>
              <a:rPr lang="en-US" dirty="0"/>
              <a:t>Muscle </a:t>
            </a:r>
          </a:p>
          <a:p>
            <a:pPr lvl="1"/>
            <a:r>
              <a:rPr lang="en-US" dirty="0"/>
              <a:t>Metabolic processes such as those that turn the food we eat into energy</a:t>
            </a:r>
          </a:p>
        </p:txBody>
      </p:sp>
      <p:sp>
        <p:nvSpPr>
          <p:cNvPr id="13" name="Rectangle 1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03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8827-D987-4200-B5D4-72AD71526B1D}"/>
              </a:ext>
            </a:extLst>
          </p:cNvPr>
          <p:cNvSpPr>
            <a:spLocks noGrp="1"/>
          </p:cNvSpPr>
          <p:nvPr>
            <p:ph type="title"/>
          </p:nvPr>
        </p:nvSpPr>
        <p:spPr/>
        <p:txBody>
          <a:bodyPr>
            <a:normAutofit/>
          </a:bodyPr>
          <a:lstStyle/>
          <a:p>
            <a:r>
              <a:rPr lang="en-US" sz="6000" b="1" dirty="0"/>
              <a:t>Fiber</a:t>
            </a:r>
          </a:p>
        </p:txBody>
      </p:sp>
      <p:sp>
        <p:nvSpPr>
          <p:cNvPr id="3" name="Content Placeholder 2">
            <a:extLst>
              <a:ext uri="{FF2B5EF4-FFF2-40B4-BE49-F238E27FC236}">
                <a16:creationId xmlns:a16="http://schemas.microsoft.com/office/drawing/2014/main" id="{3502A491-777B-491C-B03D-FB17E180BFA4}"/>
              </a:ext>
            </a:extLst>
          </p:cNvPr>
          <p:cNvSpPr>
            <a:spLocks noGrp="1"/>
          </p:cNvSpPr>
          <p:nvPr>
            <p:ph idx="1"/>
          </p:nvPr>
        </p:nvSpPr>
        <p:spPr>
          <a:xfrm>
            <a:off x="1097280" y="1845733"/>
            <a:ext cx="10058400" cy="4222557"/>
          </a:xfrm>
        </p:spPr>
        <p:txBody>
          <a:bodyPr/>
          <a:lstStyle/>
          <a:p>
            <a:r>
              <a:rPr lang="en-US" dirty="0"/>
              <a:t>Type of carbohydrate that the body can’t digest. Though most carbohydrates are broken down into sugar molecules, fiber cannot be broken down into sugar molecules, and instead it passes through the body undigested.</a:t>
            </a:r>
          </a:p>
          <a:p>
            <a:endParaRPr lang="en-US" sz="1400" dirty="0"/>
          </a:p>
          <a:p>
            <a:r>
              <a:rPr lang="en-US" dirty="0"/>
              <a:t>Fiber helps regulate the body’s use of sugars, helping to keep hunger and blood sugar in check.</a:t>
            </a:r>
          </a:p>
          <a:p>
            <a:endParaRPr lang="en-US" sz="1400" dirty="0"/>
          </a:p>
          <a:p>
            <a:r>
              <a:rPr lang="en-US" dirty="0"/>
              <a:t>There are two types of fiber (both are important for health, digestion, and preventing diseases</a:t>
            </a:r>
          </a:p>
          <a:p>
            <a:pPr lvl="1"/>
            <a:r>
              <a:rPr lang="en-US" u="sng" dirty="0"/>
              <a:t>SOLUBLE FIBER- </a:t>
            </a:r>
            <a:r>
              <a:rPr lang="en-US" dirty="0"/>
              <a:t>attracts water and turn to gel during digestion. This slows the digestion down. It is found in oat bran, barley, nuts, seeds, beans, lentils, peas and some fruits and vegetables. Some types of soluble fiber may help lower the risk of heart disease.</a:t>
            </a:r>
          </a:p>
          <a:p>
            <a:pPr lvl="1"/>
            <a:r>
              <a:rPr lang="en-US" u="sng" dirty="0"/>
              <a:t>INSOLUBLE FIBER- </a:t>
            </a:r>
            <a:r>
              <a:rPr lang="en-US" dirty="0"/>
              <a:t>found in food such as wheat bran, vegetables, and whole grains. It will add bulk to the stool and it helps food pass more quickly through the stomach and intestines. </a:t>
            </a:r>
          </a:p>
        </p:txBody>
      </p:sp>
    </p:spTree>
    <p:extLst>
      <p:ext uri="{BB962C8B-B14F-4D97-AF65-F5344CB8AC3E}">
        <p14:creationId xmlns:p14="http://schemas.microsoft.com/office/powerpoint/2010/main" val="271139123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282</TotalTime>
  <Words>1226</Words>
  <Application>Microsoft Office PowerPoint</Application>
  <PresentationFormat>Widescreen</PresentationFormat>
  <Paragraphs>117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Calibri Light</vt:lpstr>
      <vt:lpstr>Wingdings</vt:lpstr>
      <vt:lpstr>Retrospect</vt:lpstr>
      <vt:lpstr>Personal Fitness Lesson #4</vt:lpstr>
      <vt:lpstr>Essential Nutrients</vt:lpstr>
      <vt:lpstr>Carbohydrates</vt:lpstr>
      <vt:lpstr>Protein</vt:lpstr>
      <vt:lpstr>Fat Provides energy, insulates, supports and cushions the organs</vt:lpstr>
      <vt:lpstr>Water</vt:lpstr>
      <vt:lpstr>Vitamins</vt:lpstr>
      <vt:lpstr>Minerals</vt:lpstr>
      <vt:lpstr>Fiber</vt:lpstr>
      <vt:lpstr>What is a calorie?</vt:lpstr>
      <vt:lpstr> How many calories are stored in 1 lb. of body fat?</vt:lpstr>
      <vt:lpstr>Are all calories equal?</vt:lpstr>
      <vt:lpstr>PowerPoint Presentation</vt:lpstr>
      <vt:lpstr>What is energy balance?</vt:lpstr>
      <vt:lpstr>When your energy balance is equal</vt:lpstr>
      <vt:lpstr>What does it mean when your energy balance in tipped?</vt:lpstr>
      <vt:lpstr>So do you have to have perfect balance all the time?</vt:lpstr>
      <vt:lpstr>Look at your sodium and sugars…</vt:lpstr>
      <vt:lpstr>How do you know if there are more added sugars and sodium?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RABBERMAN, KERRI A</dc:creator>
  <cp:lastModifiedBy>RABBERMAN, KERRI A</cp:lastModifiedBy>
  <cp:revision>11</cp:revision>
  <dcterms:created xsi:type="dcterms:W3CDTF">2018-08-25T13:17:25Z</dcterms:created>
  <dcterms:modified xsi:type="dcterms:W3CDTF">2018-08-25T18:00:02Z</dcterms:modified>
</cp:coreProperties>
</file>